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3" r:id="rId5"/>
    <p:sldId id="266" r:id="rId6"/>
    <p:sldId id="273" r:id="rId7"/>
    <p:sldId id="262" r:id="rId8"/>
    <p:sldId id="267" r:id="rId9"/>
    <p:sldId id="265" r:id="rId10"/>
    <p:sldId id="260" r:id="rId11"/>
    <p:sldId id="269" r:id="rId12"/>
    <p:sldId id="270" r:id="rId13"/>
    <p:sldId id="271" r:id="rId14"/>
    <p:sldId id="272" r:id="rId15"/>
    <p:sldId id="26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B39"/>
    <a:srgbClr val="FF3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69"/>
  </p:normalViewPr>
  <p:slideViewPr>
    <p:cSldViewPr snapToGrid="0">
      <p:cViewPr varScale="1">
        <p:scale>
          <a:sx n="114" d="100"/>
          <a:sy n="114" d="100"/>
        </p:scale>
        <p:origin x="6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png>
</file>

<file path=ppt/media/image17.jp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2421D8-66FF-40E2-B0EA-61A5953533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3D238E5-0A4A-3052-17F6-7DAEBF3AF2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EE04C9-F4FF-FC9F-3F65-4F11E8363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1185D8-340F-B8A7-B2D6-486632B3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F44564-EF8B-8195-F770-600D9CBF8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842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82A0BF-7328-AF57-E57E-4D45A931E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E87AE04-D798-01EC-3F76-B8D95A9564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D0CE93-651C-AF41-43E3-B7B7D2752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697594-3CE0-A993-88A0-EAA077260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0226F4-68EB-DEF1-65E1-F34172BE6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913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FF8175B-AD28-2C98-9AEA-268D7565EB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95AD8B1-FCFE-00D7-5A14-198FAEABC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44E5F3-BA5A-1702-D9A9-90A0CFC16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6276F4-45C6-AC65-DF7C-E1118F893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B71BA1-2AAD-5F37-34F5-9C3876884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2075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F8B514-7D84-8818-566C-43530CE0E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E0A3DC-C58D-692B-85B6-9C3CAE178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3C4666-67B4-4BCD-B942-D569A5CA3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6BAAC4-DDC3-4983-5C0E-E028923CC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589109-90E3-3FF7-CCC6-DAC97686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767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291717-B85E-995A-8C58-1862D386D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C8D14F1-C80A-7684-53CD-7CC415C1D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1199E7-ACA5-5849-F6C7-65D9A1896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AA424B-0D8A-F0A8-69BC-49873A467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641985-9B82-D06F-B897-0F8759A5B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33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761574-DA6D-38FC-5344-E470AB221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7599A3-63AF-00EB-DCA6-07C0B76A7F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C109AF-CEC5-8371-5A69-E7346C1DFE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E3A904-2E1C-CDCD-9CE4-E95E4B2A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5E646F-E7FB-0158-25A2-A567FB78A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542514-FC9F-EBF3-53D3-221C5A2F7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922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9A474A-EF5F-6CEC-873A-DD0B73165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642B0B-4DB1-3768-5CD8-6D3D736DF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FC46D8-1DD6-DFAC-69E5-D7BA958E2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0F43C09-F5BA-1AA2-3BF9-E19716DE4F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0A06464-6BF9-A303-1803-14FA3B1AFF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1CC0E08-0406-13E4-C8AD-018732937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152AF57-E1FA-0071-5635-34D3DB27B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B080C5-C64A-1CBA-EB47-F1A7645AC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8362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FCAA12-1848-01ED-A89A-56854A7E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9A0706C-6A48-63AE-E927-105247057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1A79A6E-CEEB-D44F-3A37-D688A8132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C8D206-916A-C421-42BE-2F70FBC3C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2068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F40F143-ECB2-DA32-C90F-B86017F80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6126888-7D23-6142-430A-31499509B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31DBCB-020A-01D9-0A11-5DB2D5A76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466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37EC2A-E6E4-57FA-7337-8ED4109B7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5F5515-FCC6-F654-F439-37CD3A0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092A5DC-C7C0-1C87-616E-FE882FEAFE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A09EA20-6A4F-EE07-075D-68F4DF391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5F777AC-F1AB-E6A0-889B-EC8D88D19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347BDF-65E1-E752-CC0F-D9090D590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3522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B0F644-E8EE-6EF2-6B89-B199476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8C0F350-D391-51CA-6CBE-F12EC94397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00B9466-1749-F8BD-969E-7FD60E6CB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C3FE8E-4051-605C-BB47-F45D31D8A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19922D-0B5F-D315-E9D5-D21E5A36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DE7309-583B-83CC-2B84-697DCF124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8834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6BFE49F-3D9A-3755-D173-CD8C9EB8B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AFC9D1C-3DA4-C217-5281-684431CF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DC4A98-51A7-65BC-EDA8-051D2077D9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8EEFE-3FEF-3F41-9259-3F1A25C6378A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7E032B-8E7A-AC72-A15E-B1E77256CC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2764B4-C7EF-FF95-A9A6-4AFEEA7216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10A6D-8D73-B945-82DD-07D95EEC3C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6416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https://static.wixstatic.com/media/22a938_8a6907796c92424eb44e71eaae4330ec~mv2.png/v1/fill/w_1480,h_926,al_c,q_90,usm_0.66_1.00_0.01,enc_auto/22a938_8a6907796c92424eb44e71eaae4330ec~mv2.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56BD50E-4613-89DF-551F-B9095549C3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708" y="-74520"/>
            <a:ext cx="2499377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25" name="图片 28">
            <a:extLst>
              <a:ext uri="{FF2B5EF4-FFF2-40B4-BE49-F238E27FC236}">
                <a16:creationId xmlns:a16="http://schemas.microsoft.com/office/drawing/2014/main" id="{43D7CF94-D72B-7B1D-02ED-434CF23DD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0"/>
            <a:ext cx="109727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3376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1589814-30EF-58BF-C096-062D8D1B6D00}"/>
              </a:ext>
            </a:extLst>
          </p:cNvPr>
          <p:cNvSpPr/>
          <p:nvPr/>
        </p:nvSpPr>
        <p:spPr>
          <a:xfrm>
            <a:off x="564776" y="995082"/>
            <a:ext cx="11187953" cy="5217459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96FF3F-5CF8-2FFC-0558-9EB722AB75DD}"/>
              </a:ext>
            </a:extLst>
          </p:cNvPr>
          <p:cNvSpPr txBox="1"/>
          <p:nvPr/>
        </p:nvSpPr>
        <p:spPr>
          <a:xfrm>
            <a:off x="412594" y="297815"/>
            <a:ext cx="7268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" altLang="zh-CN" sz="2800" b="1" i="0" dirty="0">
                <a:solidFill>
                  <a:srgbClr val="000000"/>
                </a:solidFill>
                <a:effectLst/>
              </a:rPr>
              <a:t>Chinese New Year Facts You Should Know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218F496-EA09-3AAF-D53C-192C2C0A2450}"/>
              </a:ext>
            </a:extLst>
          </p:cNvPr>
          <p:cNvSpPr txBox="1"/>
          <p:nvPr/>
        </p:nvSpPr>
        <p:spPr>
          <a:xfrm>
            <a:off x="722040" y="1170208"/>
            <a:ext cx="827404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2000" b="1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It is a festival for 1/4 of the world's population</a:t>
            </a:r>
          </a:p>
          <a:p>
            <a:pPr marL="285750" indent="-285750" algn="l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The Chinese New Year date changes each year</a:t>
            </a:r>
            <a:r>
              <a:rPr lang="zh-CN" altLang="zh-CN" sz="2000" b="1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endParaRPr lang="en-US" altLang="zh-CN" sz="2000" b="1" dirty="0"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 algn="l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Every Chinese New Year starts a new animal's zodiac year</a:t>
            </a:r>
          </a:p>
          <a:p>
            <a:pPr marL="285750" indent="-285750" algn="l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It is the longest Chinese holiday</a:t>
            </a:r>
            <a:r>
              <a:rPr lang="zh-CN" altLang="zh-CN" sz="2000" b="1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endParaRPr lang="en-US" altLang="zh-CN" sz="2000" b="1" dirty="0"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No haircuts for a month</a:t>
            </a:r>
            <a:endParaRPr lang="zh-CN" altLang="zh-CN" sz="2000" b="1" dirty="0"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The earliest firecrackers were made with bamboo</a:t>
            </a:r>
            <a:r>
              <a:rPr lang="zh-CN" altLang="zh-CN" sz="2000" b="1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endParaRPr lang="en" altLang="zh-CN" b="1" i="0" dirty="0">
              <a:solidFill>
                <a:srgbClr val="000000"/>
              </a:solidFill>
              <a:effectLst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505D61F-986F-91A4-4214-4AA840C23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0232" y="2769572"/>
            <a:ext cx="3407836" cy="30933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78395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1589814-30EF-58BF-C096-062D8D1B6D00}"/>
              </a:ext>
            </a:extLst>
          </p:cNvPr>
          <p:cNvSpPr/>
          <p:nvPr/>
        </p:nvSpPr>
        <p:spPr>
          <a:xfrm>
            <a:off x="564776" y="602166"/>
            <a:ext cx="11187953" cy="5610375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0006D4-639B-3633-ECFF-6E48E7B3F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892" y="758628"/>
            <a:ext cx="3973087" cy="529744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C271337-CF60-F8F5-CA05-5FAC28891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023" y="758628"/>
            <a:ext cx="3973087" cy="529744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52756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1589814-30EF-58BF-C096-062D8D1B6D00}"/>
              </a:ext>
            </a:extLst>
          </p:cNvPr>
          <p:cNvSpPr/>
          <p:nvPr/>
        </p:nvSpPr>
        <p:spPr>
          <a:xfrm>
            <a:off x="564776" y="602166"/>
            <a:ext cx="11187953" cy="5610375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1E39F78-69DD-2E9E-593C-D1A02CDC0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243" y="815432"/>
            <a:ext cx="6969514" cy="5227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515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1589814-30EF-58BF-C096-062D8D1B6D00}"/>
              </a:ext>
            </a:extLst>
          </p:cNvPr>
          <p:cNvSpPr/>
          <p:nvPr/>
        </p:nvSpPr>
        <p:spPr>
          <a:xfrm>
            <a:off x="564776" y="602166"/>
            <a:ext cx="11187953" cy="5610375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077A34-82D8-26AA-EE6C-5E1FD41E9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73" y="810461"/>
            <a:ext cx="3929758" cy="52370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63568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1589814-30EF-58BF-C096-062D8D1B6D00}"/>
              </a:ext>
            </a:extLst>
          </p:cNvPr>
          <p:cNvSpPr/>
          <p:nvPr/>
        </p:nvSpPr>
        <p:spPr>
          <a:xfrm>
            <a:off x="564776" y="602166"/>
            <a:ext cx="11187953" cy="5610375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AD6FC9E-1F36-A8EA-FBAE-D3C0B7E01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084" y="791602"/>
            <a:ext cx="6975336" cy="523150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1552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796FF3F-5CF8-2FFC-0558-9EB722AB75DD}"/>
              </a:ext>
            </a:extLst>
          </p:cNvPr>
          <p:cNvSpPr txBox="1"/>
          <p:nvPr/>
        </p:nvSpPr>
        <p:spPr>
          <a:xfrm>
            <a:off x="564776" y="383849"/>
            <a:ext cx="42089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altLang="zh-CN" sz="2800" b="1" i="0" dirty="0">
                <a:solidFill>
                  <a:srgbClr val="000000"/>
                </a:solidFill>
                <a:effectLst/>
              </a:rPr>
              <a:t>Fireworks</a:t>
            </a:r>
            <a:r>
              <a:rPr lang="zh-CN" altLang="en-US" sz="2800" b="1" i="0" dirty="0">
                <a:solidFill>
                  <a:srgbClr val="000000"/>
                </a:solidFill>
                <a:effectLst/>
              </a:rPr>
              <a:t> </a:t>
            </a:r>
            <a:r>
              <a:rPr lang="en-US" altLang="zh-CN" sz="2800" b="1" i="0" dirty="0">
                <a:solidFill>
                  <a:srgbClr val="000000"/>
                </a:solidFill>
                <a:effectLst/>
              </a:rPr>
              <a:t>and</a:t>
            </a:r>
            <a:r>
              <a:rPr lang="zh-CN" altLang="en-US" sz="2800" b="1" i="0" dirty="0">
                <a:solidFill>
                  <a:srgbClr val="000000"/>
                </a:solidFill>
                <a:effectLst/>
              </a:rPr>
              <a:t> </a:t>
            </a:r>
            <a:r>
              <a:rPr lang="en-US" altLang="zh-CN" sz="2800" b="1" i="0" dirty="0">
                <a:solidFill>
                  <a:srgbClr val="000000"/>
                </a:solidFill>
                <a:effectLst/>
              </a:rPr>
              <a:t>Greeting</a:t>
            </a:r>
            <a:endParaRPr lang="en" altLang="zh-CN" sz="2800" b="1" i="0" dirty="0">
              <a:solidFill>
                <a:srgbClr val="000000"/>
              </a:solidFill>
              <a:effectLst/>
            </a:endParaRPr>
          </a:p>
        </p:txBody>
      </p:sp>
      <p:pic>
        <p:nvPicPr>
          <p:cNvPr id="4" name="2023大连烟花秀.mp4">
            <a:hlinkClick r:id="" action="ppaction://media"/>
            <a:extLst>
              <a:ext uri="{FF2B5EF4-FFF2-40B4-BE49-F238E27FC236}">
                <a16:creationId xmlns:a16="http://schemas.microsoft.com/office/drawing/2014/main" id="{CD7B8A80-EB91-CCB3-F045-50DDD5BF7C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552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36364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E212874-FE98-4B52-D118-97C43989E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60" y="949386"/>
            <a:ext cx="10908680" cy="552747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32DC257-B3F4-957A-2429-13C4B603080E}"/>
              </a:ext>
            </a:extLst>
          </p:cNvPr>
          <p:cNvSpPr txBox="1"/>
          <p:nvPr/>
        </p:nvSpPr>
        <p:spPr>
          <a:xfrm>
            <a:off x="547338" y="258481"/>
            <a:ext cx="36433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zh-CN" sz="2800" b="1" dirty="0">
                <a:solidFill>
                  <a:srgbClr val="000000"/>
                </a:solidFill>
                <a:effectLst/>
                <a:latin typeface="+mn-ea"/>
                <a:cs typeface="宋体" panose="02010600030101010101" pitchFamily="2" charset="-122"/>
              </a:rPr>
              <a:t>The Chinese Zodiac</a:t>
            </a:r>
            <a:endParaRPr lang="zh-CN" altLang="zh-CN" sz="2800" b="1" dirty="0">
              <a:effectLst/>
              <a:latin typeface="+mn-ea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0912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A97365A9-E324-72EB-8838-AF14B70BF838}"/>
              </a:ext>
            </a:extLst>
          </p:cNvPr>
          <p:cNvSpPr/>
          <p:nvPr/>
        </p:nvSpPr>
        <p:spPr>
          <a:xfrm>
            <a:off x="389966" y="879610"/>
            <a:ext cx="11261200" cy="5622002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AF59C51-9046-D761-9113-AD89EE3027B0}"/>
              </a:ext>
            </a:extLst>
          </p:cNvPr>
          <p:cNvSpPr txBox="1"/>
          <p:nvPr/>
        </p:nvSpPr>
        <p:spPr>
          <a:xfrm>
            <a:off x="389966" y="259319"/>
            <a:ext cx="39642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altLang="zh-CN" sz="2800" b="1" kern="1800" dirty="0">
                <a:solidFill>
                  <a:srgbClr val="000000"/>
                </a:solidFill>
                <a:effectLst/>
                <a:latin typeface="+mn-ea"/>
                <a:cs typeface="Times New Roman" panose="02020603050405020304" pitchFamily="18" charset="0"/>
              </a:rPr>
              <a:t>Dates and Calendar</a:t>
            </a:r>
            <a:endParaRPr lang="zh-CN" altLang="zh-CN" sz="28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524FD01-527A-CEB7-67BE-E3FB2F499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835" y="1048886"/>
            <a:ext cx="4281897" cy="50265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DD82CF6-BAFC-64F0-A476-4D8FF1A35AA4}"/>
              </a:ext>
            </a:extLst>
          </p:cNvPr>
          <p:cNvSpPr txBox="1"/>
          <p:nvPr/>
        </p:nvSpPr>
        <p:spPr>
          <a:xfrm>
            <a:off x="5096108" y="135303"/>
            <a:ext cx="6099716" cy="744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73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2800" b="1" kern="100" dirty="0">
                <a:solidFill>
                  <a:srgbClr val="000000"/>
                </a:solidFill>
                <a:effectLst/>
                <a:latin typeface="+mn-ea"/>
                <a:cs typeface="Times New Roman" panose="02020603050405020304" pitchFamily="18" charset="0"/>
              </a:rPr>
              <a:t>Day-by-Day Guide to New Year</a:t>
            </a:r>
            <a:endParaRPr lang="zh-CN" altLang="zh-CN" sz="2800" b="1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406C111-7E77-EABA-D97E-9A62A74C3C9E}"/>
              </a:ext>
            </a:extLst>
          </p:cNvPr>
          <p:cNvSpPr txBox="1"/>
          <p:nvPr/>
        </p:nvSpPr>
        <p:spPr>
          <a:xfrm>
            <a:off x="5096108" y="1048886"/>
            <a:ext cx="60997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" altLang="zh-CN" sz="2000" b="1" i="0" dirty="0">
                <a:solidFill>
                  <a:schemeClr val="bg1"/>
                </a:solidFill>
                <a:effectLst/>
                <a:latin typeface="+mn-ea"/>
              </a:rPr>
              <a:t>New Year's Eve</a:t>
            </a:r>
          </a:p>
          <a:p>
            <a:pPr algn="l" fontAlgn="base"/>
            <a:br>
              <a:rPr lang="en" altLang="zh-CN" sz="2000" b="1" i="0" dirty="0">
                <a:solidFill>
                  <a:schemeClr val="bg1"/>
                </a:solidFill>
                <a:effectLst/>
                <a:latin typeface="+mn-ea"/>
              </a:rPr>
            </a:br>
            <a:endParaRPr lang="en" altLang="zh-CN" sz="2000" b="1" i="0" dirty="0"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7903DAF-A7BC-402D-17B8-47FB8E138DA0}"/>
              </a:ext>
            </a:extLst>
          </p:cNvPr>
          <p:cNvSpPr txBox="1"/>
          <p:nvPr/>
        </p:nvSpPr>
        <p:spPr>
          <a:xfrm>
            <a:off x="5096108" y="1510551"/>
            <a:ext cx="60997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" altLang="zh-CN" sz="2000" b="1" dirty="0">
                <a:solidFill>
                  <a:schemeClr val="bg1"/>
                </a:solidFill>
                <a:latin typeface="+mn-ea"/>
              </a:rPr>
              <a:t>The first day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946056E-5C15-C1BF-9898-FF12D3B8B4B8}"/>
              </a:ext>
            </a:extLst>
          </p:cNvPr>
          <p:cNvSpPr txBox="1"/>
          <p:nvPr/>
        </p:nvSpPr>
        <p:spPr>
          <a:xfrm>
            <a:off x="5096108" y="1972216"/>
            <a:ext cx="60997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" altLang="zh-CN" sz="2000" b="1" dirty="0">
                <a:solidFill>
                  <a:schemeClr val="bg1"/>
                </a:solidFill>
                <a:latin typeface="+mn-ea"/>
              </a:rPr>
              <a:t>On the second day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A5C0093-EBAF-28FE-439F-7895F61FB455}"/>
              </a:ext>
            </a:extLst>
          </p:cNvPr>
          <p:cNvSpPr txBox="1"/>
          <p:nvPr/>
        </p:nvSpPr>
        <p:spPr>
          <a:xfrm>
            <a:off x="5096108" y="2433881"/>
            <a:ext cx="60997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" altLang="zh-CN" sz="2000" b="1" dirty="0">
                <a:solidFill>
                  <a:schemeClr val="bg1"/>
                </a:solidFill>
                <a:latin typeface="+mn-ea"/>
              </a:rPr>
              <a:t>The third and fourth days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B7911CE-5D5F-1EED-B196-B7512FC87B9C}"/>
              </a:ext>
            </a:extLst>
          </p:cNvPr>
          <p:cNvSpPr txBox="1"/>
          <p:nvPr/>
        </p:nvSpPr>
        <p:spPr>
          <a:xfrm>
            <a:off x="5096108" y="2895546"/>
            <a:ext cx="60997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base">
              <a:defRPr b="1">
                <a:solidFill>
                  <a:srgbClr val="FF3404"/>
                </a:solidFill>
                <a:latin typeface="Arial" panose="020B0604020202020204" pitchFamily="34" charset="0"/>
              </a:defRPr>
            </a:lvl1pPr>
          </a:lstStyle>
          <a:p>
            <a:r>
              <a:rPr lang="en" altLang="zh-CN" sz="2000" dirty="0">
                <a:solidFill>
                  <a:schemeClr val="bg1"/>
                </a:solidFill>
                <a:latin typeface="+mn-ea"/>
              </a:rPr>
              <a:t>On the 15th day</a:t>
            </a:r>
          </a:p>
        </p:txBody>
      </p:sp>
    </p:spTree>
    <p:extLst>
      <p:ext uri="{BB962C8B-B14F-4D97-AF65-F5344CB8AC3E}">
        <p14:creationId xmlns:p14="http://schemas.microsoft.com/office/powerpoint/2010/main" val="3103950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1589814-30EF-58BF-C096-062D8D1B6D00}"/>
              </a:ext>
            </a:extLst>
          </p:cNvPr>
          <p:cNvSpPr/>
          <p:nvPr/>
        </p:nvSpPr>
        <p:spPr>
          <a:xfrm>
            <a:off x="564776" y="995082"/>
            <a:ext cx="11187953" cy="5217459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96FF3F-5CF8-2FFC-0558-9EB722AB75DD}"/>
              </a:ext>
            </a:extLst>
          </p:cNvPr>
          <p:cNvSpPr txBox="1"/>
          <p:nvPr/>
        </p:nvSpPr>
        <p:spPr>
          <a:xfrm>
            <a:off x="564776" y="383849"/>
            <a:ext cx="30152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" altLang="zh-CN" sz="2800" b="1" i="0" dirty="0">
                <a:solidFill>
                  <a:srgbClr val="000000"/>
                </a:solidFill>
                <a:effectLst/>
              </a:rPr>
              <a:t>Chinese Customs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218F496-EA09-3AAF-D53C-192C2C0A2450}"/>
              </a:ext>
            </a:extLst>
          </p:cNvPr>
          <p:cNvSpPr txBox="1"/>
          <p:nvPr/>
        </p:nvSpPr>
        <p:spPr>
          <a:xfrm>
            <a:off x="883404" y="1327741"/>
            <a:ext cx="18194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" altLang="zh-CN" b="1" i="0" dirty="0">
                <a:solidFill>
                  <a:schemeClr val="bg1">
                    <a:lumMod val="95000"/>
                  </a:schemeClr>
                </a:solidFill>
                <a:effectLst/>
              </a:rPr>
              <a:t>Dust Sweep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1DF8AC-B087-606A-D1AE-380980629D8D}"/>
              </a:ext>
            </a:extLst>
          </p:cNvPr>
          <p:cNvSpPr txBox="1"/>
          <p:nvPr/>
        </p:nvSpPr>
        <p:spPr>
          <a:xfrm>
            <a:off x="4070357" y="1352577"/>
            <a:ext cx="5113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" altLang="zh-CN" b="1" i="0" dirty="0">
                <a:solidFill>
                  <a:schemeClr val="bg1">
                    <a:lumMod val="95000"/>
                  </a:schemeClr>
                </a:solidFill>
                <a:effectLst/>
              </a:rPr>
              <a:t>Paste the Chinese Character of Fu on the Door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2C86C3B-6E5C-86C2-75DF-796AF11C67E0}"/>
              </a:ext>
            </a:extLst>
          </p:cNvPr>
          <p:cNvSpPr txBox="1"/>
          <p:nvPr/>
        </p:nvSpPr>
        <p:spPr>
          <a:xfrm>
            <a:off x="809980" y="4854925"/>
            <a:ext cx="2702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" altLang="zh-CN" b="1" i="0" dirty="0">
                <a:solidFill>
                  <a:schemeClr val="bg1">
                    <a:lumMod val="95000"/>
                  </a:schemeClr>
                </a:solidFill>
                <a:effectLst/>
              </a:rPr>
              <a:t>New Year Lucky Money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71AD6EA-64D5-5E22-2F29-573085A78C72}"/>
              </a:ext>
            </a:extLst>
          </p:cNvPr>
          <p:cNvSpPr txBox="1"/>
          <p:nvPr/>
        </p:nvSpPr>
        <p:spPr>
          <a:xfrm>
            <a:off x="6513240" y="5431216"/>
            <a:ext cx="5113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" altLang="zh-CN" b="1" i="0" dirty="0">
                <a:solidFill>
                  <a:schemeClr val="bg1">
                    <a:lumMod val="95000"/>
                  </a:schemeClr>
                </a:solidFill>
                <a:effectLst/>
              </a:rPr>
              <a:t>Performing Lion-dance and Dragon-dance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22CCB17-A3A1-5572-FF64-D42FA4C8E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016" y="1892638"/>
            <a:ext cx="1989375" cy="17515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92118B3-898C-E135-32ED-7DCD4B798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2840" y="3703734"/>
            <a:ext cx="2583160" cy="23023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F1A3D22-465B-D4EB-C778-1FBE2C4A13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179" y="1949247"/>
            <a:ext cx="2446790" cy="21276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F38AFB4-855A-7084-A13F-062AFB39A3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6775" y="2921875"/>
            <a:ext cx="2583160" cy="23023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85357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1589814-30EF-58BF-C096-062D8D1B6D00}"/>
              </a:ext>
            </a:extLst>
          </p:cNvPr>
          <p:cNvSpPr/>
          <p:nvPr/>
        </p:nvSpPr>
        <p:spPr>
          <a:xfrm>
            <a:off x="564776" y="995082"/>
            <a:ext cx="11187953" cy="5217459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96FF3F-5CF8-2FFC-0558-9EB722AB75DD}"/>
              </a:ext>
            </a:extLst>
          </p:cNvPr>
          <p:cNvSpPr txBox="1"/>
          <p:nvPr/>
        </p:nvSpPr>
        <p:spPr>
          <a:xfrm>
            <a:off x="564776" y="383849"/>
            <a:ext cx="30152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" altLang="zh-CN" sz="2800" b="1" i="0" dirty="0">
                <a:solidFill>
                  <a:srgbClr val="000000"/>
                </a:solidFill>
                <a:effectLst/>
              </a:rPr>
              <a:t>Chinese Customs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218F496-EA09-3AAF-D53C-192C2C0A2450}"/>
              </a:ext>
            </a:extLst>
          </p:cNvPr>
          <p:cNvSpPr txBox="1"/>
          <p:nvPr/>
        </p:nvSpPr>
        <p:spPr>
          <a:xfrm>
            <a:off x="1527304" y="1434560"/>
            <a:ext cx="41054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" altLang="zh-CN" b="1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Paper-cuts for Window Decoration</a:t>
            </a:r>
            <a:endParaRPr lang="en" altLang="zh-CN" b="0" i="0" dirty="0"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2C86C3B-6E5C-86C2-75DF-796AF11C67E0}"/>
              </a:ext>
            </a:extLst>
          </p:cNvPr>
          <p:cNvSpPr txBox="1"/>
          <p:nvPr/>
        </p:nvSpPr>
        <p:spPr>
          <a:xfrm>
            <a:off x="5904122" y="5414194"/>
            <a:ext cx="5791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" altLang="zh-CN" b="1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Spring Festival Couplets and New Year</a:t>
            </a:r>
            <a:r>
              <a:rPr lang="en-US" altLang="zh-CN" b="1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  <a:r>
              <a:rPr lang="en" altLang="zh-CN" b="1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 Paintings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A075A76-3B6A-44C0-C531-B8226A08B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201" y="2096718"/>
            <a:ext cx="4277660" cy="3766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C914BA7-C387-225E-47D3-AB3A58931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325" y="1587171"/>
            <a:ext cx="3952056" cy="34795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90595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1589814-30EF-58BF-C096-062D8D1B6D00}"/>
              </a:ext>
            </a:extLst>
          </p:cNvPr>
          <p:cNvSpPr/>
          <p:nvPr/>
        </p:nvSpPr>
        <p:spPr>
          <a:xfrm>
            <a:off x="564776" y="995082"/>
            <a:ext cx="11187953" cy="5217459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96FF3F-5CF8-2FFC-0558-9EB722AB75DD}"/>
              </a:ext>
            </a:extLst>
          </p:cNvPr>
          <p:cNvSpPr txBox="1"/>
          <p:nvPr/>
        </p:nvSpPr>
        <p:spPr>
          <a:xfrm>
            <a:off x="564776" y="429991"/>
            <a:ext cx="35795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" altLang="zh-CN" sz="2800" b="1" dirty="0">
                <a:solidFill>
                  <a:srgbClr val="000000"/>
                </a:solidFill>
              </a:rPr>
              <a:t>New</a:t>
            </a:r>
            <a:r>
              <a:rPr lang="en" altLang="zh-CN" sz="2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Folk Customs</a:t>
            </a:r>
            <a:endParaRPr lang="en" altLang="zh-CN" sz="2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218F496-EA09-3AAF-D53C-192C2C0A2450}"/>
              </a:ext>
            </a:extLst>
          </p:cNvPr>
          <p:cNvSpPr txBox="1"/>
          <p:nvPr/>
        </p:nvSpPr>
        <p:spPr>
          <a:xfrm>
            <a:off x="2007502" y="1521785"/>
            <a:ext cx="3145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base">
              <a:defRPr b="1" i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" altLang="zh-CN" dirty="0"/>
              <a:t>Grab digital red envelopes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2C86C3B-6E5C-86C2-75DF-796AF11C67E0}"/>
              </a:ext>
            </a:extLst>
          </p:cNvPr>
          <p:cNvSpPr txBox="1"/>
          <p:nvPr/>
        </p:nvSpPr>
        <p:spPr>
          <a:xfrm>
            <a:off x="7751316" y="5454953"/>
            <a:ext cx="2738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base">
              <a:defRPr b="1" i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" altLang="zh-CN" dirty="0"/>
              <a:t>Collect five ‘Fu’ cards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B3D3764-256C-171D-99C0-BB2F06E39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766" y="2039496"/>
            <a:ext cx="4904234" cy="37847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A979734-28DD-D4B8-304A-FE950FBA1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4055" y="1521785"/>
            <a:ext cx="4587533" cy="35449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89390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1589814-30EF-58BF-C096-062D8D1B6D00}"/>
              </a:ext>
            </a:extLst>
          </p:cNvPr>
          <p:cNvSpPr/>
          <p:nvPr/>
        </p:nvSpPr>
        <p:spPr>
          <a:xfrm>
            <a:off x="564776" y="995082"/>
            <a:ext cx="11187953" cy="5217459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endParaRPr lang="en" altLang="zh-CN" b="1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96FF3F-5CF8-2FFC-0558-9EB722AB75DD}"/>
              </a:ext>
            </a:extLst>
          </p:cNvPr>
          <p:cNvSpPr txBox="1"/>
          <p:nvPr/>
        </p:nvSpPr>
        <p:spPr>
          <a:xfrm>
            <a:off x="453264" y="297815"/>
            <a:ext cx="51295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" altLang="zh-CN" sz="2800" b="1" i="0" dirty="0">
                <a:solidFill>
                  <a:srgbClr val="000000"/>
                </a:solidFill>
                <a:effectLst/>
                <a:latin typeface="+mn-ea"/>
                <a:cs typeface="Arial" panose="020B0604020202020204" pitchFamily="34" charset="0"/>
              </a:rPr>
              <a:t>Chinese Spring Festival Food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A326FF5-DA76-5EEC-9E26-F45092A8CA2E}"/>
              </a:ext>
            </a:extLst>
          </p:cNvPr>
          <p:cNvSpPr txBox="1"/>
          <p:nvPr/>
        </p:nvSpPr>
        <p:spPr>
          <a:xfrm>
            <a:off x="1889967" y="1901693"/>
            <a:ext cx="1545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" altLang="zh-CN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</a:rPr>
              <a:t>Dumplings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8E55952-B542-A44F-29E2-C4F061060E6D}"/>
              </a:ext>
            </a:extLst>
          </p:cNvPr>
          <p:cNvSpPr txBox="1"/>
          <p:nvPr/>
        </p:nvSpPr>
        <p:spPr>
          <a:xfrm>
            <a:off x="4824755" y="5103737"/>
            <a:ext cx="28825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" altLang="zh-CN" b="1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Chinese New Year Cake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FEF4856-6982-57C7-5040-A895BCDE2B23}"/>
              </a:ext>
            </a:extLst>
          </p:cNvPr>
          <p:cNvSpPr txBox="1"/>
          <p:nvPr/>
        </p:nvSpPr>
        <p:spPr>
          <a:xfrm>
            <a:off x="8674076" y="1961734"/>
            <a:ext cx="2170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" altLang="zh-CN" b="1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Sweet Dumplings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E2463C7-0152-0BC8-7347-20646D486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832" y="2445072"/>
            <a:ext cx="2911861" cy="278525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EE99031-F3EC-B929-48AD-252B50297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775" y="2146400"/>
            <a:ext cx="2911861" cy="278525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BFD84A6-A781-94C9-5A20-F0B11CC5A6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3532" y="2445072"/>
            <a:ext cx="2911861" cy="2785258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1F801A58-C586-EDCB-B06B-52A846134EAE}"/>
              </a:ext>
            </a:extLst>
          </p:cNvPr>
          <p:cNvSpPr/>
          <p:nvPr/>
        </p:nvSpPr>
        <p:spPr>
          <a:xfrm>
            <a:off x="1023532" y="1750086"/>
            <a:ext cx="3278459" cy="3763536"/>
          </a:xfrm>
          <a:prstGeom prst="rect">
            <a:avLst/>
          </a:prstGeom>
          <a:noFill/>
          <a:ln w="635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85E7430-966E-4623-1E41-B0723D329F7F}"/>
              </a:ext>
            </a:extLst>
          </p:cNvPr>
          <p:cNvSpPr/>
          <p:nvPr/>
        </p:nvSpPr>
        <p:spPr>
          <a:xfrm>
            <a:off x="4626821" y="1750086"/>
            <a:ext cx="3278459" cy="3763536"/>
          </a:xfrm>
          <a:prstGeom prst="rect">
            <a:avLst/>
          </a:prstGeom>
          <a:noFill/>
          <a:ln w="635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8AFE639-5857-5B35-0EEF-4A0E73EFA8CD}"/>
              </a:ext>
            </a:extLst>
          </p:cNvPr>
          <p:cNvSpPr/>
          <p:nvPr/>
        </p:nvSpPr>
        <p:spPr>
          <a:xfrm>
            <a:off x="8120234" y="1755743"/>
            <a:ext cx="3278459" cy="3763536"/>
          </a:xfrm>
          <a:prstGeom prst="rect">
            <a:avLst/>
          </a:prstGeom>
          <a:noFill/>
          <a:ln w="635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5931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1589814-30EF-58BF-C096-062D8D1B6D00}"/>
              </a:ext>
            </a:extLst>
          </p:cNvPr>
          <p:cNvSpPr/>
          <p:nvPr/>
        </p:nvSpPr>
        <p:spPr>
          <a:xfrm>
            <a:off x="564776" y="995082"/>
            <a:ext cx="11187953" cy="5217459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96FF3F-5CF8-2FFC-0558-9EB722AB75DD}"/>
              </a:ext>
            </a:extLst>
          </p:cNvPr>
          <p:cNvSpPr txBox="1"/>
          <p:nvPr/>
        </p:nvSpPr>
        <p:spPr>
          <a:xfrm>
            <a:off x="564776" y="383849"/>
            <a:ext cx="30152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" altLang="zh-CN" sz="2800" b="1" i="0" dirty="0">
                <a:solidFill>
                  <a:srgbClr val="000000"/>
                </a:solidFill>
                <a:effectLst/>
              </a:rPr>
              <a:t>Chinese Customs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1DF8AC-B087-606A-D1AE-380980629D8D}"/>
              </a:ext>
            </a:extLst>
          </p:cNvPr>
          <p:cNvSpPr txBox="1"/>
          <p:nvPr/>
        </p:nvSpPr>
        <p:spPr>
          <a:xfrm>
            <a:off x="876778" y="1295035"/>
            <a:ext cx="22025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base">
              <a:defRPr b="1" i="0">
                <a:solidFill>
                  <a:srgbClr val="000000"/>
                </a:solidFill>
                <a:effectLst/>
                <a:latin typeface="Arial" panose="020B0604020202020204" pitchFamily="34" charset="0"/>
              </a:defRPr>
            </a:lvl1pPr>
          </a:lstStyle>
          <a:p>
            <a:r>
              <a:rPr lang="en" altLang="zh-CN" dirty="0">
                <a:solidFill>
                  <a:schemeClr val="bg1">
                    <a:lumMod val="95000"/>
                  </a:schemeClr>
                </a:solidFill>
              </a:rPr>
              <a:t>Reunion dinner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716CA06-8ED2-A934-FA0D-7FE374009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800" y="1295035"/>
            <a:ext cx="6318295" cy="47405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1280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1589814-30EF-58BF-C096-062D8D1B6D00}"/>
              </a:ext>
            </a:extLst>
          </p:cNvPr>
          <p:cNvSpPr/>
          <p:nvPr/>
        </p:nvSpPr>
        <p:spPr>
          <a:xfrm>
            <a:off x="564776" y="995082"/>
            <a:ext cx="11187953" cy="5217459"/>
          </a:xfrm>
          <a:prstGeom prst="rect">
            <a:avLst/>
          </a:prstGeom>
          <a:solidFill>
            <a:srgbClr val="FF4B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96FF3F-5CF8-2FFC-0558-9EB722AB75DD}"/>
              </a:ext>
            </a:extLst>
          </p:cNvPr>
          <p:cNvSpPr txBox="1"/>
          <p:nvPr/>
        </p:nvSpPr>
        <p:spPr>
          <a:xfrm>
            <a:off x="564776" y="383849"/>
            <a:ext cx="49381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altLang="zh-CN" sz="2800" b="1" i="0" dirty="0">
                <a:solidFill>
                  <a:srgbClr val="000000"/>
                </a:solidFill>
                <a:effectLst/>
              </a:rPr>
              <a:t>Spring</a:t>
            </a:r>
            <a:r>
              <a:rPr lang="zh-CN" altLang="en-US" sz="2800" b="1" i="0" dirty="0">
                <a:solidFill>
                  <a:srgbClr val="000000"/>
                </a:solidFill>
                <a:effectLst/>
              </a:rPr>
              <a:t> </a:t>
            </a:r>
            <a:r>
              <a:rPr lang="en-US" altLang="zh-CN" sz="2800" b="1" i="0" dirty="0">
                <a:solidFill>
                  <a:srgbClr val="000000"/>
                </a:solidFill>
                <a:effectLst/>
              </a:rPr>
              <a:t>Festival</a:t>
            </a:r>
            <a:r>
              <a:rPr lang="zh-CN" altLang="en-US" sz="2800" b="1" i="0" dirty="0">
                <a:solidFill>
                  <a:srgbClr val="000000"/>
                </a:solidFill>
                <a:effectLst/>
              </a:rPr>
              <a:t> </a:t>
            </a:r>
            <a:r>
              <a:rPr lang="en-US" altLang="zh-CN" sz="2800" b="1" i="0" dirty="0">
                <a:solidFill>
                  <a:srgbClr val="000000"/>
                </a:solidFill>
                <a:effectLst/>
              </a:rPr>
              <a:t>Travel</a:t>
            </a:r>
            <a:r>
              <a:rPr lang="zh-CN" altLang="en-US" sz="2800" b="1" i="0" dirty="0">
                <a:solidFill>
                  <a:srgbClr val="000000"/>
                </a:solidFill>
                <a:effectLst/>
              </a:rPr>
              <a:t> </a:t>
            </a:r>
            <a:r>
              <a:rPr lang="en-US" altLang="zh-CN" sz="2800" b="1" i="0" dirty="0">
                <a:solidFill>
                  <a:srgbClr val="000000"/>
                </a:solidFill>
                <a:effectLst/>
              </a:rPr>
              <a:t>Rush</a:t>
            </a:r>
            <a:endParaRPr lang="en" altLang="zh-CN" sz="2800" b="1" i="0" dirty="0">
              <a:solidFill>
                <a:srgbClr val="000000"/>
              </a:solidFill>
              <a:effectLst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F8C72F3-94BB-87AD-7E84-EBE5213D5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682" y="1167093"/>
            <a:ext cx="7048140" cy="487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497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2051</TotalTime>
  <Words>155</Words>
  <Application>Microsoft Macintosh PowerPoint</Application>
  <PresentationFormat>宽屏</PresentationFormat>
  <Paragraphs>35</Paragraphs>
  <Slides>15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32</cp:revision>
  <dcterms:created xsi:type="dcterms:W3CDTF">2023-02-24T07:32:38Z</dcterms:created>
  <dcterms:modified xsi:type="dcterms:W3CDTF">2023-03-02T03:29:00Z</dcterms:modified>
</cp:coreProperties>
</file>

<file path=docProps/thumbnail.jpeg>
</file>